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2"/>
  </p:notesMasterIdLst>
  <p:sldIdLst>
    <p:sldId id="262" r:id="rId5"/>
    <p:sldId id="261" r:id="rId6"/>
    <p:sldId id="260" r:id="rId7"/>
    <p:sldId id="259" r:id="rId8"/>
    <p:sldId id="258" r:id="rId9"/>
    <p:sldId id="257" r:id="rId10"/>
    <p:sldId id="256" r:id="rId11"/>
  </p:sldIdLst>
  <p:sldSz cx="12192000" cy="6858000"/>
  <p:notesSz cx="6858000" cy="9144000"/>
  <p:embeddedFontLst>
    <p:embeddedFont>
      <p:font typeface="Assistant" panose="020B0604020202020204" charset="-79"/>
      <p:regular r:id="rId13"/>
      <p:bold r:id="rId14"/>
    </p:embeddedFont>
    <p:embeddedFont>
      <p:font typeface="Calibri" panose="020F0502020204030204" pitchFamily="34" charset="0"/>
      <p:regular r:id="rId15"/>
      <p:bold r:id="rId16"/>
      <p:italic r:id="rId17"/>
      <p:boldItalic r:id="rId18"/>
    </p:embeddedFont>
    <p:embeddedFont>
      <p:font typeface="Nunito" panose="020B060402020202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C6F563-56A9-E8DD-3277-B8F4714A8973}" v="1" dt="2023-05-04T09:34:40.3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r Burg" userId="S::s.vanderburg@esciencecenter.nl::9c1d2a43-8f43-42c3-a150-992445d6e87f" providerId="AD" clId="Web-{32F4F3B4-ADD4-76FB-7DF8-2395D748747B}"/>
    <pc:docChg chg="addSld delSld">
      <pc:chgData name="Sven van der Burg" userId="S::s.vanderburg@esciencecenter.nl::9c1d2a43-8f43-42c3-a150-992445d6e87f" providerId="AD" clId="Web-{32F4F3B4-ADD4-76FB-7DF8-2395D748747B}" dt="2022-12-19T16:09:53.635" v="2"/>
      <pc:docMkLst>
        <pc:docMk/>
      </pc:docMkLst>
      <pc:sldChg chg="new del">
        <pc:chgData name="Sven van der Burg" userId="S::s.vanderburg@esciencecenter.nl::9c1d2a43-8f43-42c3-a150-992445d6e87f" providerId="AD" clId="Web-{32F4F3B4-ADD4-76FB-7DF8-2395D748747B}" dt="2022-12-19T16:09:50.057" v="1"/>
        <pc:sldMkLst>
          <pc:docMk/>
          <pc:sldMk cId="2146645385" sldId="271"/>
        </pc:sldMkLst>
      </pc:sldChg>
      <pc:sldChg chg="add">
        <pc:chgData name="Sven van der Burg" userId="S::s.vanderburg@esciencecenter.nl::9c1d2a43-8f43-42c3-a150-992445d6e87f" providerId="AD" clId="Web-{32F4F3B4-ADD4-76FB-7DF8-2395D748747B}" dt="2022-12-19T16:09:53.635" v="2"/>
        <pc:sldMkLst>
          <pc:docMk/>
          <pc:sldMk cId="2870846970" sldId="271"/>
        </pc:sldMkLst>
      </pc:sldChg>
    </pc:docChg>
  </pc:docChgLst>
  <pc:docChgLst>
    <pc:chgData name="Sven van der Burg" userId="S::s.vanderburg@esciencecenter.nl::9c1d2a43-8f43-42c3-a150-992445d6e87f" providerId="AD" clId="Web-{90F11E12-F57E-A44F-A579-9CB01B7DE5D7}"/>
    <pc:docChg chg="modSld">
      <pc:chgData name="Sven van der Burg" userId="S::s.vanderburg@esciencecenter.nl::9c1d2a43-8f43-42c3-a150-992445d6e87f" providerId="AD" clId="Web-{90F11E12-F57E-A44F-A579-9CB01B7DE5D7}" dt="2022-11-23T08:48:29.630" v="1" actId="20577"/>
      <pc:docMkLst>
        <pc:docMk/>
      </pc:docMkLst>
      <pc:sldChg chg="modSp">
        <pc:chgData name="Sven van der Burg" userId="S::s.vanderburg@esciencecenter.nl::9c1d2a43-8f43-42c3-a150-992445d6e87f" providerId="AD" clId="Web-{90F11E12-F57E-A44F-A579-9CB01B7DE5D7}" dt="2022-11-23T08:48:29.630" v="1" actId="20577"/>
        <pc:sldMkLst>
          <pc:docMk/>
          <pc:sldMk cId="2100513538" sldId="268"/>
        </pc:sldMkLst>
        <pc:spChg chg="mod">
          <ac:chgData name="Sven van der Burg" userId="S::s.vanderburg@esciencecenter.nl::9c1d2a43-8f43-42c3-a150-992445d6e87f" providerId="AD" clId="Web-{90F11E12-F57E-A44F-A579-9CB01B7DE5D7}" dt="2022-11-23T08:48:29.630" v="1" actId="20577"/>
          <ac:spMkLst>
            <pc:docMk/>
            <pc:sldMk cId="2100513538" sldId="268"/>
            <ac:spMk id="13" creationId="{C7FC6F22-F05A-AD4E-8AC5-EABEB431D0DC}"/>
          </ac:spMkLst>
        </pc:spChg>
      </pc:sldChg>
    </pc:docChg>
  </pc:docChgLst>
  <pc:docChgLst>
    <pc:chgData name="Sven van der Burg" userId="S::s.vanderburg@esciencecenter.nl::9c1d2a43-8f43-42c3-a150-992445d6e87f" providerId="AD" clId="Web-{610A799C-549C-0D9B-C012-72EEC41A42B4}"/>
    <pc:docChg chg="addSld modSld">
      <pc:chgData name="Sven van der Burg" userId="S::s.vanderburg@esciencecenter.nl::9c1d2a43-8f43-42c3-a150-992445d6e87f" providerId="AD" clId="Web-{610A799C-549C-0D9B-C012-72EEC41A42B4}" dt="2022-10-05T18:37:27.523" v="77" actId="20577"/>
      <pc:docMkLst>
        <pc:docMk/>
      </pc:docMkLst>
      <pc:sldChg chg="modSp">
        <pc:chgData name="Sven van der Burg" userId="S::s.vanderburg@esciencecenter.nl::9c1d2a43-8f43-42c3-a150-992445d6e87f" providerId="AD" clId="Web-{610A799C-549C-0D9B-C012-72EEC41A42B4}" dt="2022-10-05T18:37:27.523" v="77" actId="20577"/>
        <pc:sldMkLst>
          <pc:docMk/>
          <pc:sldMk cId="1545884588" sldId="269"/>
        </pc:sldMkLst>
        <pc:spChg chg="mod">
          <ac:chgData name="Sven van der Burg" userId="S::s.vanderburg@esciencecenter.nl::9c1d2a43-8f43-42c3-a150-992445d6e87f" providerId="AD" clId="Web-{610A799C-549C-0D9B-C012-72EEC41A42B4}" dt="2022-10-05T18:37:27.523" v="77" actId="20577"/>
          <ac:spMkLst>
            <pc:docMk/>
            <pc:sldMk cId="1545884588" sldId="269"/>
            <ac:spMk id="13" creationId="{C7FC6F22-F05A-AD4E-8AC5-EABEB431D0DC}"/>
          </ac:spMkLst>
        </pc:spChg>
      </pc:sldChg>
      <pc:sldChg chg="addSp delSp modSp add replId">
        <pc:chgData name="Sven van der Burg" userId="S::s.vanderburg@esciencecenter.nl::9c1d2a43-8f43-42c3-a150-992445d6e87f" providerId="AD" clId="Web-{610A799C-549C-0D9B-C012-72EEC41A42B4}" dt="2022-10-05T18:36:10.379" v="72" actId="1076"/>
        <pc:sldMkLst>
          <pc:docMk/>
          <pc:sldMk cId="3614068572" sldId="270"/>
        </pc:sldMkLst>
        <pc:spChg chg="mod">
          <ac:chgData name="Sven van der Burg" userId="S::s.vanderburg@esciencecenter.nl::9c1d2a43-8f43-42c3-a150-992445d6e87f" providerId="AD" clId="Web-{610A799C-549C-0D9B-C012-72EEC41A42B4}" dt="2022-10-05T18:36:10.379" v="72" actId="1076"/>
          <ac:spMkLst>
            <pc:docMk/>
            <pc:sldMk cId="3614068572" sldId="270"/>
            <ac:spMk id="2" creationId="{35946E15-1555-6669-4A2B-62D0EBFD07BC}"/>
          </ac:spMkLst>
        </pc:spChg>
        <pc:spChg chg="add mod">
          <ac:chgData name="Sven van der Burg" userId="S::s.vanderburg@esciencecenter.nl::9c1d2a43-8f43-42c3-a150-992445d6e87f" providerId="AD" clId="Web-{610A799C-549C-0D9B-C012-72EEC41A42B4}" dt="2022-10-05T18:35:22.268" v="44" actId="20577"/>
          <ac:spMkLst>
            <pc:docMk/>
            <pc:sldMk cId="3614068572" sldId="270"/>
            <ac:spMk id="3" creationId="{98B58955-26AD-E4DC-43E7-EA609D91BBDF}"/>
          </ac:spMkLst>
        </pc:spChg>
        <pc:spChg chg="add del mod">
          <ac:chgData name="Sven van der Burg" userId="S::s.vanderburg@esciencecenter.nl::9c1d2a43-8f43-42c3-a150-992445d6e87f" providerId="AD" clId="Web-{610A799C-549C-0D9B-C012-72EEC41A42B4}" dt="2022-10-05T18:35:10.049" v="36" actId="20577"/>
          <ac:spMkLst>
            <pc:docMk/>
            <pc:sldMk cId="3614068572" sldId="270"/>
            <ac:spMk id="5" creationId="{FF66C7B8-12C1-9244-966F-AFC3144E927B}"/>
          </ac:spMkLst>
        </pc:spChg>
        <pc:spChg chg="mod">
          <ac:chgData name="Sven van der Burg" userId="S::s.vanderburg@esciencecenter.nl::9c1d2a43-8f43-42c3-a150-992445d6e87f" providerId="AD" clId="Web-{610A799C-549C-0D9B-C012-72EEC41A42B4}" dt="2022-10-05T18:34:53.767" v="31" actId="1076"/>
          <ac:spMkLst>
            <pc:docMk/>
            <pc:sldMk cId="3614068572" sldId="270"/>
            <ac:spMk id="9" creationId="{2EA515F0-1028-7F48-BEC8-831D3454EA87}"/>
          </ac:spMkLst>
        </pc:spChg>
        <pc:spChg chg="del">
          <ac:chgData name="Sven van der Burg" userId="S::s.vanderburg@esciencecenter.nl::9c1d2a43-8f43-42c3-a150-992445d6e87f" providerId="AD" clId="Web-{610A799C-549C-0D9B-C012-72EEC41A42B4}" dt="2022-10-05T18:33:54.547" v="15"/>
          <ac:spMkLst>
            <pc:docMk/>
            <pc:sldMk cId="3614068572" sldId="270"/>
            <ac:spMk id="12" creationId="{107D2A7F-FA52-AA45-821F-5BBA728D5AFA}"/>
          </ac:spMkLst>
        </pc:spChg>
      </pc:sldChg>
    </pc:docChg>
  </pc:docChgLst>
  <pc:docChgLst>
    <pc:chgData name="Djura Smits" userId="S::d.smits@esciencecenter.nl::83f00de3-320a-4576-821f-a395df771f8e" providerId="AD" clId="Web-{AACC2CE7-4313-4CF2-A515-701F6A33A6AA}"/>
    <pc:docChg chg="modSld">
      <pc:chgData name="Djura Smits" userId="S::d.smits@esciencecenter.nl::83f00de3-320a-4576-821f-a395df771f8e" providerId="AD" clId="Web-{AACC2CE7-4313-4CF2-A515-701F6A33A6AA}" dt="2021-10-03T11:52:41.696" v="5"/>
      <pc:docMkLst>
        <pc:docMk/>
      </pc:docMkLst>
      <pc:sldChg chg="modNotes">
        <pc:chgData name="Djura Smits" userId="S::d.smits@esciencecenter.nl::83f00de3-320a-4576-821f-a395df771f8e" providerId="AD" clId="Web-{AACC2CE7-4313-4CF2-A515-701F6A33A6AA}" dt="2021-10-03T11:51:56.068" v="0"/>
        <pc:sldMkLst>
          <pc:docMk/>
          <pc:sldMk cId="1977480002" sldId="257"/>
        </pc:sldMkLst>
      </pc:sldChg>
      <pc:sldChg chg="modNotes">
        <pc:chgData name="Djura Smits" userId="S::d.smits@esciencecenter.nl::83f00de3-320a-4576-821f-a395df771f8e" providerId="AD" clId="Web-{AACC2CE7-4313-4CF2-A515-701F6A33A6AA}" dt="2021-10-03T11:52:41.696" v="5"/>
        <pc:sldMkLst>
          <pc:docMk/>
          <pc:sldMk cId="2100513538" sldId="268"/>
        </pc:sldMkLst>
      </pc:sldChg>
      <pc:sldChg chg="modNotes">
        <pc:chgData name="Djura Smits" userId="S::d.smits@esciencecenter.nl::83f00de3-320a-4576-821f-a395df771f8e" providerId="AD" clId="Web-{AACC2CE7-4313-4CF2-A515-701F6A33A6AA}" dt="2021-10-03T11:52:37.180" v="3"/>
        <pc:sldMkLst>
          <pc:docMk/>
          <pc:sldMk cId="1545884588" sldId="269"/>
        </pc:sldMkLst>
      </pc:sldChg>
    </pc:docChg>
  </pc:docChgLst>
  <pc:docChgLst>
    <pc:chgData name="Sven van der Burg" userId="S::s.vanderburg@esciencecenter.nl::9c1d2a43-8f43-42c3-a150-992445d6e87f" providerId="AD" clId="Web-{6E69E39D-FFD4-F4CE-DCED-B029C53EBED7}"/>
    <pc:docChg chg="addSld delSld">
      <pc:chgData name="Sven van der Burg" userId="S::s.vanderburg@esciencecenter.nl::9c1d2a43-8f43-42c3-a150-992445d6e87f" providerId="AD" clId="Web-{6E69E39D-FFD4-F4CE-DCED-B029C53EBED7}" dt="2023-03-28T07:19:27.892" v="12"/>
      <pc:docMkLst>
        <pc:docMk/>
      </pc:docMkLst>
      <pc:sldChg chg="add">
        <pc:chgData name="Sven van der Burg" userId="S::s.vanderburg@esciencecenter.nl::9c1d2a43-8f43-42c3-a150-992445d6e87f" providerId="AD" clId="Web-{6E69E39D-FFD4-F4CE-DCED-B029C53EBED7}" dt="2023-03-28T07:19:26.939" v="6"/>
        <pc:sldMkLst>
          <pc:docMk/>
          <pc:sldMk cId="2203836931" sldId="256"/>
        </pc:sldMkLst>
      </pc:sldChg>
      <pc:sldChg chg="del">
        <pc:chgData name="Sven van der Burg" userId="S::s.vanderburg@esciencecenter.nl::9c1d2a43-8f43-42c3-a150-992445d6e87f" providerId="AD" clId="Web-{6E69E39D-FFD4-F4CE-DCED-B029C53EBED7}" dt="2023-03-28T07:19:24.564" v="4"/>
        <pc:sldMkLst>
          <pc:docMk/>
          <pc:sldMk cId="1977480002" sldId="257"/>
        </pc:sldMkLst>
      </pc:sldChg>
      <pc:sldChg chg="add">
        <pc:chgData name="Sven van der Burg" userId="S::s.vanderburg@esciencecenter.nl::9c1d2a43-8f43-42c3-a150-992445d6e87f" providerId="AD" clId="Web-{6E69E39D-FFD4-F4CE-DCED-B029C53EBED7}" dt="2023-03-28T07:19:27.157" v="7"/>
        <pc:sldMkLst>
          <pc:docMk/>
          <pc:sldMk cId="3140844884" sldId="257"/>
        </pc:sldMkLst>
      </pc:sldChg>
      <pc:sldChg chg="add">
        <pc:chgData name="Sven van der Burg" userId="S::s.vanderburg@esciencecenter.nl::9c1d2a43-8f43-42c3-a150-992445d6e87f" providerId="AD" clId="Web-{6E69E39D-FFD4-F4CE-DCED-B029C53EBED7}" dt="2023-03-28T07:19:27.204" v="8"/>
        <pc:sldMkLst>
          <pc:docMk/>
          <pc:sldMk cId="1310200848" sldId="258"/>
        </pc:sldMkLst>
      </pc:sldChg>
      <pc:sldChg chg="add">
        <pc:chgData name="Sven van der Burg" userId="S::s.vanderburg@esciencecenter.nl::9c1d2a43-8f43-42c3-a150-992445d6e87f" providerId="AD" clId="Web-{6E69E39D-FFD4-F4CE-DCED-B029C53EBED7}" dt="2023-03-28T07:19:27.532" v="9"/>
        <pc:sldMkLst>
          <pc:docMk/>
          <pc:sldMk cId="2111668611" sldId="259"/>
        </pc:sldMkLst>
      </pc:sldChg>
      <pc:sldChg chg="add">
        <pc:chgData name="Sven van der Burg" userId="S::s.vanderburg@esciencecenter.nl::9c1d2a43-8f43-42c3-a150-992445d6e87f" providerId="AD" clId="Web-{6E69E39D-FFD4-F4CE-DCED-B029C53EBED7}" dt="2023-03-28T07:19:27.626" v="10"/>
        <pc:sldMkLst>
          <pc:docMk/>
          <pc:sldMk cId="2751906270" sldId="260"/>
        </pc:sldMkLst>
      </pc:sldChg>
      <pc:sldChg chg="add">
        <pc:chgData name="Sven van der Burg" userId="S::s.vanderburg@esciencecenter.nl::9c1d2a43-8f43-42c3-a150-992445d6e87f" providerId="AD" clId="Web-{6E69E39D-FFD4-F4CE-DCED-B029C53EBED7}" dt="2023-03-28T07:19:27.798" v="11"/>
        <pc:sldMkLst>
          <pc:docMk/>
          <pc:sldMk cId="922495996" sldId="261"/>
        </pc:sldMkLst>
      </pc:sldChg>
      <pc:sldChg chg="add">
        <pc:chgData name="Sven van der Burg" userId="S::s.vanderburg@esciencecenter.nl::9c1d2a43-8f43-42c3-a150-992445d6e87f" providerId="AD" clId="Web-{6E69E39D-FFD4-F4CE-DCED-B029C53EBED7}" dt="2023-03-28T07:19:27.892" v="12"/>
        <pc:sldMkLst>
          <pc:docMk/>
          <pc:sldMk cId="2373177697" sldId="262"/>
        </pc:sldMkLst>
      </pc:sldChg>
      <pc:sldChg chg="del">
        <pc:chgData name="Sven van der Burg" userId="S::s.vanderburg@esciencecenter.nl::9c1d2a43-8f43-42c3-a150-992445d6e87f" providerId="AD" clId="Web-{6E69E39D-FFD4-F4CE-DCED-B029C53EBED7}" dt="2023-03-28T07:19:24.564" v="5"/>
        <pc:sldMkLst>
          <pc:docMk/>
          <pc:sldMk cId="891515687" sldId="267"/>
        </pc:sldMkLst>
      </pc:sldChg>
      <pc:sldChg chg="del">
        <pc:chgData name="Sven van der Burg" userId="S::s.vanderburg@esciencecenter.nl::9c1d2a43-8f43-42c3-a150-992445d6e87f" providerId="AD" clId="Web-{6E69E39D-FFD4-F4CE-DCED-B029C53EBED7}" dt="2023-03-28T07:19:24.564" v="0"/>
        <pc:sldMkLst>
          <pc:docMk/>
          <pc:sldMk cId="2100513538" sldId="268"/>
        </pc:sldMkLst>
      </pc:sldChg>
      <pc:sldChg chg="del">
        <pc:chgData name="Sven van der Burg" userId="S::s.vanderburg@esciencecenter.nl::9c1d2a43-8f43-42c3-a150-992445d6e87f" providerId="AD" clId="Web-{6E69E39D-FFD4-F4CE-DCED-B029C53EBED7}" dt="2023-03-28T07:19:24.564" v="2"/>
        <pc:sldMkLst>
          <pc:docMk/>
          <pc:sldMk cId="1545884588" sldId="269"/>
        </pc:sldMkLst>
      </pc:sldChg>
      <pc:sldChg chg="del">
        <pc:chgData name="Sven van der Burg" userId="S::s.vanderburg@esciencecenter.nl::9c1d2a43-8f43-42c3-a150-992445d6e87f" providerId="AD" clId="Web-{6E69E39D-FFD4-F4CE-DCED-B029C53EBED7}" dt="2023-03-28T07:19:24.564" v="3"/>
        <pc:sldMkLst>
          <pc:docMk/>
          <pc:sldMk cId="3614068572" sldId="270"/>
        </pc:sldMkLst>
      </pc:sldChg>
      <pc:sldChg chg="del">
        <pc:chgData name="Sven van der Burg" userId="S::s.vanderburg@esciencecenter.nl::9c1d2a43-8f43-42c3-a150-992445d6e87f" providerId="AD" clId="Web-{6E69E39D-FFD4-F4CE-DCED-B029C53EBED7}" dt="2023-03-28T07:19:24.564" v="1"/>
        <pc:sldMkLst>
          <pc:docMk/>
          <pc:sldMk cId="2870846970" sldId="271"/>
        </pc:sldMkLst>
      </pc:sldChg>
    </pc:docChg>
  </pc:docChgLst>
  <pc:docChgLst>
    <pc:chgData name="Sven van der Burg" userId="S::s.vanderburg@esciencecenter.nl::9c1d2a43-8f43-42c3-a150-992445d6e87f" providerId="AD" clId="Web-{4D84CD41-811D-011D-BBC4-346B7FAB8BEB}"/>
    <pc:docChg chg="modSld">
      <pc:chgData name="Sven van der Burg" userId="S::s.vanderburg@esciencecenter.nl::9c1d2a43-8f43-42c3-a150-992445d6e87f" providerId="AD" clId="Web-{4D84CD41-811D-011D-BBC4-346B7FAB8BEB}" dt="2022-08-10T08:45:57.958" v="48" actId="1076"/>
      <pc:docMkLst>
        <pc:docMk/>
      </pc:docMkLst>
      <pc:sldChg chg="addSp modSp">
        <pc:chgData name="Sven van der Burg" userId="S::s.vanderburg@esciencecenter.nl::9c1d2a43-8f43-42c3-a150-992445d6e87f" providerId="AD" clId="Web-{4D84CD41-811D-011D-BBC4-346B7FAB8BEB}" dt="2022-08-10T08:44:22.592" v="4" actId="1076"/>
        <pc:sldMkLst>
          <pc:docMk/>
          <pc:sldMk cId="1977480002" sldId="257"/>
        </pc:sldMkLst>
        <pc:spChg chg="add mod">
          <ac:chgData name="Sven van der Burg" userId="S::s.vanderburg@esciencecenter.nl::9c1d2a43-8f43-42c3-a150-992445d6e87f" providerId="AD" clId="Web-{4D84CD41-811D-011D-BBC4-346B7FAB8BEB}" dt="2022-08-10T08:44:22.592" v="4" actId="1076"/>
          <ac:spMkLst>
            <pc:docMk/>
            <pc:sldMk cId="1977480002" sldId="257"/>
            <ac:spMk id="2" creationId="{35946E15-1555-6669-4A2B-62D0EBFD07BC}"/>
          </ac:spMkLst>
        </pc:spChg>
      </pc:sldChg>
      <pc:sldChg chg="addSp modSp">
        <pc:chgData name="Sven van der Burg" userId="S::s.vanderburg@esciencecenter.nl::9c1d2a43-8f43-42c3-a150-992445d6e87f" providerId="AD" clId="Web-{4D84CD41-811D-011D-BBC4-346B7FAB8BEB}" dt="2022-08-10T08:45:57.958" v="48" actId="1076"/>
        <pc:sldMkLst>
          <pc:docMk/>
          <pc:sldMk cId="2100513538" sldId="268"/>
        </pc:sldMkLst>
        <pc:spChg chg="add mod">
          <ac:chgData name="Sven van der Burg" userId="S::s.vanderburg@esciencecenter.nl::9c1d2a43-8f43-42c3-a150-992445d6e87f" providerId="AD" clId="Web-{4D84CD41-811D-011D-BBC4-346B7FAB8BEB}" dt="2022-08-10T08:45:57.958" v="48" actId="1076"/>
          <ac:spMkLst>
            <pc:docMk/>
            <pc:sldMk cId="2100513538" sldId="268"/>
            <ac:spMk id="2" creationId="{1353CBE3-1D87-A18C-91DE-982DF3C08C74}"/>
          </ac:spMkLst>
        </pc:spChg>
      </pc:sldChg>
      <pc:sldChg chg="addSp modSp">
        <pc:chgData name="Sven van der Burg" userId="S::s.vanderburg@esciencecenter.nl::9c1d2a43-8f43-42c3-a150-992445d6e87f" providerId="AD" clId="Web-{4D84CD41-811D-011D-BBC4-346B7FAB8BEB}" dt="2022-08-10T08:45:12.392" v="24" actId="1076"/>
        <pc:sldMkLst>
          <pc:docMk/>
          <pc:sldMk cId="1545884588" sldId="269"/>
        </pc:sldMkLst>
        <pc:spChg chg="add mod">
          <ac:chgData name="Sven van der Burg" userId="S::s.vanderburg@esciencecenter.nl::9c1d2a43-8f43-42c3-a150-992445d6e87f" providerId="AD" clId="Web-{4D84CD41-811D-011D-BBC4-346B7FAB8BEB}" dt="2022-08-10T08:45:12.392" v="24" actId="1076"/>
          <ac:spMkLst>
            <pc:docMk/>
            <pc:sldMk cId="1545884588" sldId="269"/>
            <ac:spMk id="2" creationId="{8BF1DFA7-865B-EF10-4EAD-B2C7D8F02FC3}"/>
          </ac:spMkLst>
        </pc:spChg>
      </pc:sldChg>
    </pc:docChg>
  </pc:docChgLst>
  <pc:docChgLst>
    <pc:chgData name="Mateusz Kuzak" userId="ccf54783-d319-4fc4-81fb-43cd679449a0" providerId="ADAL" clId="{3685F767-674B-674E-AFDA-CEA8BD963085}"/>
    <pc:docChg chg="modSld">
      <pc:chgData name="Mateusz Kuzak" userId="ccf54783-d319-4fc4-81fb-43cd679449a0" providerId="ADAL" clId="{3685F767-674B-674E-AFDA-CEA8BD963085}" dt="2023-04-14T12:35:01.599" v="1" actId="962"/>
      <pc:docMkLst>
        <pc:docMk/>
      </pc:docMkLst>
      <pc:sldChg chg="modSp mod">
        <pc:chgData name="Mateusz Kuzak" userId="ccf54783-d319-4fc4-81fb-43cd679449a0" providerId="ADAL" clId="{3685F767-674B-674E-AFDA-CEA8BD963085}" dt="2023-04-14T12:35:01.599" v="1" actId="962"/>
        <pc:sldMkLst>
          <pc:docMk/>
          <pc:sldMk cId="2111668611" sldId="259"/>
        </pc:sldMkLst>
        <pc:picChg chg="mod">
          <ac:chgData name="Mateusz Kuzak" userId="ccf54783-d319-4fc4-81fb-43cd679449a0" providerId="ADAL" clId="{3685F767-674B-674E-AFDA-CEA8BD963085}" dt="2023-04-14T12:35:01.599" v="1" actId="962"/>
          <ac:picMkLst>
            <pc:docMk/>
            <pc:sldMk cId="2111668611" sldId="259"/>
            <ac:picMk id="3" creationId="{4FB2321C-02FA-2361-D3FB-4ED9EA3D2E4B}"/>
          </ac:picMkLst>
        </pc:picChg>
      </pc:sldChg>
    </pc:docChg>
  </pc:docChgLst>
  <pc:docChgLst>
    <pc:chgData name="Mateusz Kuzak" userId="S::m.kuzak@esciencecenter.nl::ccf54783-d319-4fc4-81fb-43cd679449a0" providerId="AD" clId="Web-{D6C6F563-56A9-E8DD-3277-B8F4714A8973}"/>
    <pc:docChg chg="modSld">
      <pc:chgData name="Mateusz Kuzak" userId="S::m.kuzak@esciencecenter.nl::ccf54783-d319-4fc4-81fb-43cd679449a0" providerId="AD" clId="Web-{D6C6F563-56A9-E8DD-3277-B8F4714A8973}" dt="2023-05-04T09:34:40.399" v="0"/>
      <pc:docMkLst>
        <pc:docMk/>
      </pc:docMkLst>
      <pc:sldChg chg="mod modShow">
        <pc:chgData name="Mateusz Kuzak" userId="S::m.kuzak@esciencecenter.nl::ccf54783-d319-4fc4-81fb-43cd679449a0" providerId="AD" clId="Web-{D6C6F563-56A9-E8DD-3277-B8F4714A8973}" dt="2023-05-04T09:34:40.399" v="0"/>
        <pc:sldMkLst>
          <pc:docMk/>
          <pc:sldMk cId="3140844884" sldId="25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5/4/2023</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hyperlink" Target="http://eepurl.com/dtjzwP" TargetMode="External"/><Relationship Id="rId5" Type="http://schemas.openxmlformats.org/officeDocument/2006/relationships/image" Target="../media/image14.png"/><Relationship Id="rId10" Type="http://schemas.openxmlformats.org/officeDocument/2006/relationships/hyperlink" Target="https://www.esciencecenter.nl/events/?f=workshops" TargetMode="External"/><Relationship Id="rId4" Type="http://schemas.openxmlformats.org/officeDocument/2006/relationships/image" Target="../media/image13.png"/><Relationship Id="rId9"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mailto:info@nl-rse.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15.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12.png"/><Relationship Id="rId16"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png"/><Relationship Id="rId15" Type="http://schemas.openxmlformats.org/officeDocument/2006/relationships/image" Target="../media/image17.png"/><Relationship Id="rId10"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32.sv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a:t>The Netherlands 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a:lstStyle/>
          <a:p>
            <a:r>
              <a:rPr lang="en-US"/>
              <a:t>The Netherlands eScience Center is a national center for </a:t>
            </a:r>
            <a:r>
              <a:rPr lang="en-US" b="1">
                <a:solidFill>
                  <a:srgbClr val="400439"/>
                </a:solidFill>
              </a:rPr>
              <a:t>innovative software solutions in academic research</a:t>
            </a:r>
            <a:r>
              <a:rPr lang="en-US"/>
              <a:t>. </a:t>
            </a:r>
          </a:p>
          <a:p>
            <a:r>
              <a:rPr lang="en-US"/>
              <a:t>Established to bridge the gap between digital technologies and scientific and scholarly inquiry. </a:t>
            </a:r>
          </a:p>
          <a:p>
            <a:r>
              <a:rPr lang="en-US"/>
              <a:t>Our Research Software Engineers</a:t>
            </a:r>
            <a:endParaRPr lang="nl-NL"/>
          </a:p>
          <a:p>
            <a:pPr lvl="1"/>
            <a:r>
              <a:rPr lang="en-US"/>
              <a:t>help researchers interpret results, </a:t>
            </a:r>
            <a:endParaRPr lang="nl-NL">
              <a:solidFill>
                <a:srgbClr val="000000"/>
              </a:solidFill>
            </a:endParaRPr>
          </a:p>
          <a:p>
            <a:pPr lvl="1"/>
            <a:r>
              <a:rPr lang="en-US">
                <a:solidFill>
                  <a:srgbClr val="400439"/>
                </a:solidFill>
              </a:rPr>
              <a:t>make tools and methods reusable for the wider research community, </a:t>
            </a:r>
            <a:endParaRPr lang="nl-NL">
              <a:solidFill>
                <a:srgbClr val="000000"/>
              </a:solidFill>
            </a:endParaRPr>
          </a:p>
          <a:p>
            <a:pPr lvl="1"/>
            <a:r>
              <a:rPr lang="en-US">
                <a:solidFill>
                  <a:srgbClr val="400439"/>
                </a:solidFill>
              </a:rPr>
              <a:t>co-author research and methodological publications</a:t>
            </a:r>
            <a:r>
              <a:rPr lang="en-US"/>
              <a:t>. </a:t>
            </a:r>
            <a:endParaRPr lang="nl-NL">
              <a:cs typeface="Assistant"/>
            </a:endParaRP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4" name="TextBox 3">
            <a:extLst>
              <a:ext uri="{FF2B5EF4-FFF2-40B4-BE49-F238E27FC236}">
                <a16:creationId xmlns:a16="http://schemas.microsoft.com/office/drawing/2014/main" id="{67B8853B-20A1-1072-BA45-3F8F13C28A78}"/>
              </a:ext>
            </a:extLst>
          </p:cNvPr>
          <p:cNvSpPr txBox="1"/>
          <p:nvPr/>
        </p:nvSpPr>
        <p:spPr>
          <a:xfrm>
            <a:off x="6293508" y="958629"/>
            <a:ext cx="5233080" cy="1754326"/>
          </a:xfrm>
          <a:prstGeom prst="rect">
            <a:avLst/>
          </a:prstGeom>
          <a:noFill/>
        </p:spPr>
        <p:txBody>
          <a:bodyPr wrap="square" rtlCol="0">
            <a:spAutoFit/>
          </a:bodyPr>
          <a:lstStyle/>
          <a:p>
            <a:r>
              <a:rPr lang="en-NL" b="1">
                <a:solidFill>
                  <a:srgbClr val="441C49"/>
                </a:solidFill>
                <a:latin typeface="Nunito" pitchFamily="2" charset="0"/>
              </a:rPr>
              <a:t>Topics cover:</a:t>
            </a:r>
          </a:p>
          <a:p>
            <a:pPr marL="285750" indent="-285750">
              <a:buFont typeface="Arial" panose="020B0604020202020204" pitchFamily="34" charset="0"/>
              <a:buChar char="•"/>
            </a:pPr>
            <a:r>
              <a:rPr lang="en-NL" b="1">
                <a:solidFill>
                  <a:srgbClr val="441C49"/>
                </a:solidFill>
                <a:latin typeface="Nunito" pitchFamily="2" charset="0"/>
              </a:rPr>
              <a:t>Open &amp; Reproducible Research</a:t>
            </a:r>
            <a:r>
              <a:rPr lang="en-US" b="1">
                <a:solidFill>
                  <a:srgbClr val="441C49"/>
                </a:solidFill>
                <a:latin typeface="Nunito" pitchFamily="2" charset="0"/>
              </a:rPr>
              <a:t> Software</a:t>
            </a:r>
          </a:p>
          <a:p>
            <a:pPr marL="285750" indent="-285750">
              <a:buFont typeface="Arial" panose="020B0604020202020204" pitchFamily="34" charset="0"/>
              <a:buChar char="•"/>
            </a:pPr>
            <a:r>
              <a:rPr lang="en-US" b="1">
                <a:solidFill>
                  <a:srgbClr val="441C49"/>
                </a:solidFill>
                <a:latin typeface="Nunito" pitchFamily="2" charset="0"/>
              </a:rPr>
              <a:t>Intermediate and Advanced Research Software Skills</a:t>
            </a:r>
            <a:endParaRPr lang="en-NL" b="1">
              <a:solidFill>
                <a:srgbClr val="441C49"/>
              </a:solidFill>
              <a:latin typeface="Nunito" pitchFamily="2" charset="0"/>
            </a:endParaRPr>
          </a:p>
          <a:p>
            <a:pPr marL="285750" indent="-285750">
              <a:buFont typeface="Arial" panose="020B0604020202020204" pitchFamily="34" charset="0"/>
              <a:buChar char="•"/>
            </a:pPr>
            <a:r>
              <a:rPr lang="en-NL" b="1">
                <a:solidFill>
                  <a:srgbClr val="441C49"/>
                </a:solidFill>
                <a:latin typeface="Nunito" pitchFamily="2" charset="0"/>
              </a:rPr>
              <a:t>Advanced Technologies (e.g. GPUs, Deep Learning)</a:t>
            </a:r>
            <a:endParaRPr lang="en-US" b="1">
              <a:solidFill>
                <a:srgbClr val="441C49"/>
              </a:solidFill>
              <a:latin typeface="Nunito" pitchFamily="2" charset="0"/>
            </a:endParaRPr>
          </a:p>
        </p:txBody>
      </p:sp>
      <p:sp>
        <p:nvSpPr>
          <p:cNvPr id="6" name="TextBox 5">
            <a:extLst>
              <a:ext uri="{FF2B5EF4-FFF2-40B4-BE49-F238E27FC236}">
                <a16:creationId xmlns:a16="http://schemas.microsoft.com/office/drawing/2014/main" id="{C3784242-89D0-1E3F-151D-C880F36081CB}"/>
              </a:ext>
            </a:extLst>
          </p:cNvPr>
          <p:cNvSpPr txBox="1"/>
          <p:nvPr/>
        </p:nvSpPr>
        <p:spPr>
          <a:xfrm>
            <a:off x="501092" y="1020850"/>
            <a:ext cx="5793432" cy="1200329"/>
          </a:xfrm>
          <a:prstGeom prst="rect">
            <a:avLst/>
          </a:prstGeom>
          <a:noFill/>
        </p:spPr>
        <p:txBody>
          <a:bodyPr wrap="square">
            <a:spAutoFit/>
          </a:bodyPr>
          <a:lstStyle/>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Hands-on courses, 2-3 days</a:t>
            </a:r>
          </a:p>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In person &amp; online</a:t>
            </a:r>
          </a:p>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Based on The Carpentries &amp; </a:t>
            </a:r>
            <a:r>
              <a:rPr lang="en-GB" b="1" err="1">
                <a:solidFill>
                  <a:srgbClr val="00ADDC"/>
                </a:solidFill>
                <a:latin typeface="Nunito" pitchFamily="2" charset="77"/>
                <a:cs typeface="Assistant" pitchFamily="2" charset="-79"/>
              </a:rPr>
              <a:t>CodeRefinery</a:t>
            </a:r>
            <a:r>
              <a:rPr lang="en-GB" b="1">
                <a:solidFill>
                  <a:srgbClr val="00ADDC"/>
                </a:solidFill>
                <a:latin typeface="Nunito" pitchFamily="2" charset="77"/>
                <a:cs typeface="Assistant" pitchFamily="2" charset="-79"/>
              </a:rPr>
              <a:t>, and</a:t>
            </a:r>
          </a:p>
          <a:p>
            <a:pPr marL="285750" indent="-285750">
              <a:buFont typeface="Arial" panose="020B0604020202020204" pitchFamily="34" charset="0"/>
              <a:buChar char="•"/>
            </a:pPr>
            <a:r>
              <a:rPr lang="en-GB" b="1">
                <a:solidFill>
                  <a:srgbClr val="00ADDC"/>
                </a:solidFill>
                <a:latin typeface="Nunito" pitchFamily="2" charset="77"/>
                <a:cs typeface="Assistant" pitchFamily="2" charset="-79"/>
              </a:rPr>
              <a:t>In-house developed materials.</a:t>
            </a:r>
          </a:p>
        </p:txBody>
      </p:sp>
      <p:sp>
        <p:nvSpPr>
          <p:cNvPr id="7" name="TextBox 6">
            <a:extLst>
              <a:ext uri="{FF2B5EF4-FFF2-40B4-BE49-F238E27FC236}">
                <a16:creationId xmlns:a16="http://schemas.microsoft.com/office/drawing/2014/main" id="{EFDE7A95-150D-99BD-C242-D7F14DF324F3}"/>
              </a:ext>
            </a:extLst>
          </p:cNvPr>
          <p:cNvSpPr txBox="1"/>
          <p:nvPr/>
        </p:nvSpPr>
        <p:spPr>
          <a:xfrm>
            <a:off x="501092" y="2372592"/>
            <a:ext cx="2780862" cy="523220"/>
          </a:xfrm>
          <a:prstGeom prst="rect">
            <a:avLst/>
          </a:prstGeom>
          <a:noFill/>
        </p:spPr>
        <p:txBody>
          <a:bodyPr wrap="square">
            <a:spAutoFit/>
          </a:bodyPr>
          <a:lstStyle/>
          <a:p>
            <a:r>
              <a:rPr lang="en-GB" sz="2800" b="1">
                <a:solidFill>
                  <a:srgbClr val="F0A944"/>
                </a:solidFill>
                <a:latin typeface="Nunito" pitchFamily="2" charset="77"/>
                <a:cs typeface="Assistant" pitchFamily="2" charset="-79"/>
              </a:rPr>
              <a:t>Schedule 2023</a:t>
            </a:r>
            <a:endParaRPr lang="en-NL" sz="2800">
              <a:solidFill>
                <a:srgbClr val="F0A944"/>
              </a:solidFill>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extLst>
              <p:ext uri="{D42A27DB-BD31-4B8C-83A1-F6EECF244321}">
                <p14:modId xmlns:p14="http://schemas.microsoft.com/office/powerpoint/2010/main" val="4036343680"/>
              </p:ext>
            </p:extLst>
          </p:nvPr>
        </p:nvGraphicFramePr>
        <p:xfrm>
          <a:off x="776625" y="2970311"/>
          <a:ext cx="10638749" cy="2834640"/>
        </p:xfrm>
        <a:graphic>
          <a:graphicData uri="http://schemas.openxmlformats.org/drawingml/2006/table">
            <a:tbl>
              <a:tblPr firstRow="1" bandRow="1">
                <a:tableStyleId>{69CF1AB2-1976-4502-BF36-3FF5EA218861}</a:tableStyleId>
              </a:tblPr>
              <a:tblGrid>
                <a:gridCol w="1023881">
                  <a:extLst>
                    <a:ext uri="{9D8B030D-6E8A-4147-A177-3AD203B41FA5}">
                      <a16:colId xmlns:a16="http://schemas.microsoft.com/office/drawing/2014/main" val="2606460797"/>
                    </a:ext>
                  </a:extLst>
                </a:gridCol>
                <a:gridCol w="4028906">
                  <a:extLst>
                    <a:ext uri="{9D8B030D-6E8A-4147-A177-3AD203B41FA5}">
                      <a16:colId xmlns:a16="http://schemas.microsoft.com/office/drawing/2014/main" val="3106653730"/>
                    </a:ext>
                  </a:extLst>
                </a:gridCol>
                <a:gridCol w="1186491">
                  <a:extLst>
                    <a:ext uri="{9D8B030D-6E8A-4147-A177-3AD203B41FA5}">
                      <a16:colId xmlns:a16="http://schemas.microsoft.com/office/drawing/2014/main" val="2340081875"/>
                    </a:ext>
                  </a:extLst>
                </a:gridCol>
                <a:gridCol w="4399471">
                  <a:extLst>
                    <a:ext uri="{9D8B030D-6E8A-4147-A177-3AD203B41FA5}">
                      <a16:colId xmlns:a16="http://schemas.microsoft.com/office/drawing/2014/main" val="3799518325"/>
                    </a:ext>
                  </a:extLst>
                </a:gridCol>
              </a:tblGrid>
              <a:tr h="351976">
                <a:tc>
                  <a:txBody>
                    <a:bodyPr/>
                    <a:lstStyle/>
                    <a:p>
                      <a:r>
                        <a:rPr lang="en-NL" sz="1600" b="1">
                          <a:solidFill>
                            <a:srgbClr val="441C49"/>
                          </a:solidFill>
                        </a:rPr>
                        <a:t>January</a:t>
                      </a:r>
                    </a:p>
                  </a:txBody>
                  <a:tcPr/>
                </a:tc>
                <a:tc>
                  <a:txBody>
                    <a:bodyPr/>
                    <a:lstStyle/>
                    <a:p>
                      <a:r>
                        <a:rPr lang="en-GB" sz="1200" b="0"/>
                        <a:t>Data Analysis and Visualisation in Python for Researchers </a:t>
                      </a:r>
                    </a:p>
                    <a:p>
                      <a:r>
                        <a:rPr lang="en-GB" sz="1200" b="0"/>
                        <a:t>Machine learning in Python with scikit-learn</a:t>
                      </a:r>
                      <a:endParaRPr lang="en-NL" sz="1200" b="0"/>
                    </a:p>
                  </a:txBody>
                  <a:tcPr/>
                </a:tc>
                <a:tc>
                  <a:txBody>
                    <a:bodyPr/>
                    <a:lstStyle/>
                    <a:p>
                      <a:r>
                        <a:rPr lang="en-NL" sz="1600" b="1">
                          <a:solidFill>
                            <a:srgbClr val="441C49"/>
                          </a:solidFill>
                        </a:rPr>
                        <a:t>July</a:t>
                      </a:r>
                    </a:p>
                  </a:txBody>
                  <a:tcPr/>
                </a:tc>
                <a:tc>
                  <a:txBody>
                    <a:bodyPr/>
                    <a:lstStyle/>
                    <a:p>
                      <a:r>
                        <a:rPr lang="en-GB" sz="1200" b="0"/>
                        <a:t>Parallel Programming with Python</a:t>
                      </a:r>
                    </a:p>
                  </a:txBody>
                  <a:tcPr/>
                </a:tc>
                <a:extLst>
                  <a:ext uri="{0D108BD9-81ED-4DB2-BD59-A6C34878D82A}">
                    <a16:rowId xmlns:a16="http://schemas.microsoft.com/office/drawing/2014/main" val="2532362765"/>
                  </a:ext>
                </a:extLst>
              </a:tr>
              <a:tr h="370840">
                <a:tc>
                  <a:txBody>
                    <a:bodyPr/>
                    <a:lstStyle/>
                    <a:p>
                      <a:r>
                        <a:rPr lang="en-NL" sz="1600" b="1">
                          <a:solidFill>
                            <a:srgbClr val="441C49"/>
                          </a:solidFill>
                        </a:rPr>
                        <a:t>March</a:t>
                      </a:r>
                    </a:p>
                  </a:txBody>
                  <a:tcPr/>
                </a:tc>
                <a:tc>
                  <a:txBody>
                    <a:bodyPr/>
                    <a:lstStyle/>
                    <a:p>
                      <a:r>
                        <a:rPr lang="en-GB" sz="1200" b="0"/>
                        <a:t>Reproducible research with R packages</a:t>
                      </a:r>
                    </a:p>
                    <a:p>
                      <a:r>
                        <a:rPr lang="en-GB" sz="1200" b="0"/>
                        <a:t>Intermediate Research Software Development with Python</a:t>
                      </a:r>
                    </a:p>
                    <a:p>
                      <a:r>
                        <a:rPr lang="en-GB" sz="1200" b="0"/>
                        <a:t>Astronomical Data Science with Python</a:t>
                      </a:r>
                      <a:endParaRPr lang="en-NL" sz="1200" b="0"/>
                    </a:p>
                  </a:txBody>
                  <a:tcPr/>
                </a:tc>
                <a:tc>
                  <a:txBody>
                    <a:bodyPr/>
                    <a:lstStyle/>
                    <a:p>
                      <a:r>
                        <a:rPr lang="en-NL" sz="1600" b="1">
                          <a:solidFill>
                            <a:srgbClr val="441C49"/>
                          </a:solidFill>
                        </a:rPr>
                        <a:t>August</a:t>
                      </a:r>
                    </a:p>
                  </a:txBody>
                  <a:tcPr/>
                </a:tc>
                <a:tc>
                  <a:txBody>
                    <a:bodyPr/>
                    <a:lstStyle/>
                    <a:p>
                      <a:r>
                        <a:rPr lang="en-GB" sz="1200" b="0"/>
                        <a:t>Introduction to Deep Learning</a:t>
                      </a:r>
                      <a:endParaRPr lang="en-NL" sz="1200" b="0"/>
                    </a:p>
                  </a:txBody>
                  <a:tcPr/>
                </a:tc>
                <a:extLst>
                  <a:ext uri="{0D108BD9-81ED-4DB2-BD59-A6C34878D82A}">
                    <a16:rowId xmlns:a16="http://schemas.microsoft.com/office/drawing/2014/main" val="253000246"/>
                  </a:ext>
                </a:extLst>
              </a:tr>
              <a:tr h="370840">
                <a:tc>
                  <a:txBody>
                    <a:bodyPr/>
                    <a:lstStyle/>
                    <a:p>
                      <a:r>
                        <a:rPr lang="en-NL" sz="1600" b="1">
                          <a:solidFill>
                            <a:srgbClr val="441C49"/>
                          </a:solidFill>
                        </a:rPr>
                        <a:t>April</a:t>
                      </a:r>
                    </a:p>
                  </a:txBody>
                  <a:tcPr/>
                </a:tc>
                <a:tc>
                  <a:txBody>
                    <a:bodyPr/>
                    <a:lstStyle/>
                    <a:p>
                      <a:r>
                        <a:rPr lang="en-GB" sz="1200" b="0"/>
                        <a:t>Parallel Programming with Python</a:t>
                      </a:r>
                    </a:p>
                    <a:p>
                      <a:r>
                        <a:rPr lang="en-GB" sz="1200" b="0"/>
                        <a:t>GPU programming</a:t>
                      </a:r>
                      <a:endParaRPr lang="en-NL" sz="1200" b="0"/>
                    </a:p>
                  </a:txBody>
                  <a:tcPr/>
                </a:tc>
                <a:tc>
                  <a:txBody>
                    <a:bodyPr/>
                    <a:lstStyle/>
                    <a:p>
                      <a:r>
                        <a:rPr lang="en-NL" sz="1600" b="1">
                          <a:solidFill>
                            <a:srgbClr val="441C49"/>
                          </a:solidFill>
                        </a:rPr>
                        <a:t>September</a:t>
                      </a:r>
                    </a:p>
                  </a:txBody>
                  <a:tcPr/>
                </a:tc>
                <a:tc>
                  <a:txBody>
                    <a:bodyPr/>
                    <a:lstStyle/>
                    <a:p>
                      <a:r>
                        <a:rPr lang="en-GB" sz="1200" b="0"/>
                        <a:t>Reproducible research with R packages</a:t>
                      </a:r>
                    </a:p>
                    <a:p>
                      <a:r>
                        <a:rPr lang="en-GB" sz="1200" b="0"/>
                        <a:t>Good Practices in Research Software Development (</a:t>
                      </a:r>
                      <a:r>
                        <a:rPr lang="en-GB" sz="1200" b="0" err="1"/>
                        <a:t>CodeRefinery</a:t>
                      </a:r>
                      <a:r>
                        <a:rPr lang="en-GB" sz="1200" b="0"/>
                        <a:t>)</a:t>
                      </a:r>
                      <a:endParaRPr lang="en-NL" sz="1200" b="0"/>
                    </a:p>
                  </a:txBody>
                  <a:tcPr/>
                </a:tc>
                <a:extLst>
                  <a:ext uri="{0D108BD9-81ED-4DB2-BD59-A6C34878D82A}">
                    <a16:rowId xmlns:a16="http://schemas.microsoft.com/office/drawing/2014/main" val="166389647"/>
                  </a:ext>
                </a:extLst>
              </a:tr>
              <a:tr h="370840">
                <a:tc>
                  <a:txBody>
                    <a:bodyPr/>
                    <a:lstStyle/>
                    <a:p>
                      <a:r>
                        <a:rPr lang="en-NL" sz="1600" b="1">
                          <a:solidFill>
                            <a:srgbClr val="441C49"/>
                          </a:solidFill>
                        </a:rPr>
                        <a:t>May</a:t>
                      </a:r>
                    </a:p>
                  </a:txBody>
                  <a:tcPr/>
                </a:tc>
                <a:tc>
                  <a:txBody>
                    <a:bodyPr/>
                    <a:lstStyle/>
                    <a:p>
                      <a:r>
                        <a:rPr lang="en-GB" sz="1200" b="0"/>
                        <a:t>Introduction to Geospatial Raster and Vector Data with Python </a:t>
                      </a:r>
                    </a:p>
                    <a:p>
                      <a:r>
                        <a:rPr lang="en-GB" sz="1200" b="0"/>
                        <a:t>Introduction to Deep Learning</a:t>
                      </a:r>
                      <a:endParaRPr lang="en-NL" sz="1200" b="0"/>
                    </a:p>
                  </a:txBody>
                  <a:tcPr/>
                </a:tc>
                <a:tc>
                  <a:txBody>
                    <a:bodyPr/>
                    <a:lstStyle/>
                    <a:p>
                      <a:r>
                        <a:rPr lang="en-NL" sz="1600" b="1">
                          <a:solidFill>
                            <a:srgbClr val="441C49"/>
                          </a:solidFill>
                        </a:rPr>
                        <a:t>October</a:t>
                      </a:r>
                    </a:p>
                  </a:txBody>
                  <a:tcPr/>
                </a:tc>
                <a:tc>
                  <a:txBody>
                    <a:bodyPr/>
                    <a:lstStyle/>
                    <a:p>
                      <a:r>
                        <a:rPr lang="en-GB" sz="1200" b="0"/>
                        <a:t>Introduction to Geospatial Raster and Vector Data with Python </a:t>
                      </a:r>
                    </a:p>
                    <a:p>
                      <a:r>
                        <a:rPr lang="en-GB" sz="1200" b="0"/>
                        <a:t>GPU programming</a:t>
                      </a:r>
                      <a:endParaRPr lang="en-NL" sz="1200" b="0"/>
                    </a:p>
                  </a:txBody>
                  <a:tcPr/>
                </a:tc>
                <a:extLst>
                  <a:ext uri="{0D108BD9-81ED-4DB2-BD59-A6C34878D82A}">
                    <a16:rowId xmlns:a16="http://schemas.microsoft.com/office/drawing/2014/main" val="2740299584"/>
                  </a:ext>
                </a:extLst>
              </a:tr>
              <a:tr h="370840">
                <a:tc>
                  <a:txBody>
                    <a:bodyPr/>
                    <a:lstStyle/>
                    <a:p>
                      <a:r>
                        <a:rPr lang="en-NL" sz="1600" b="1">
                          <a:solidFill>
                            <a:srgbClr val="441C49"/>
                          </a:solidFill>
                        </a:rPr>
                        <a:t>June</a:t>
                      </a:r>
                    </a:p>
                  </a:txBody>
                  <a:tcPr/>
                </a:tc>
                <a:tc>
                  <a:txBody>
                    <a:bodyPr/>
                    <a:lstStyle/>
                    <a:p>
                      <a:r>
                        <a:rPr lang="en-GB" sz="1200" b="0"/>
                        <a:t>Image Processing with Python</a:t>
                      </a:r>
                    </a:p>
                    <a:p>
                      <a:r>
                        <a:rPr lang="en-GB" sz="1200" b="0"/>
                        <a:t>Good Practices in Research Software Development (</a:t>
                      </a:r>
                      <a:r>
                        <a:rPr lang="en-GB" sz="1200" b="0" err="1"/>
                        <a:t>CodeRefinery</a:t>
                      </a:r>
                      <a:r>
                        <a:rPr lang="en-GB" sz="1200" b="0"/>
                        <a:t>)</a:t>
                      </a:r>
                    </a:p>
                  </a:txBody>
                  <a:tcPr/>
                </a:tc>
                <a:tc>
                  <a:txBody>
                    <a:bodyPr/>
                    <a:lstStyle/>
                    <a:p>
                      <a:r>
                        <a:rPr lang="en-NL" sz="1600" b="1">
                          <a:solidFill>
                            <a:srgbClr val="441C49"/>
                          </a:solidFill>
                        </a:rPr>
                        <a:t>November</a:t>
                      </a:r>
                    </a:p>
                  </a:txBody>
                  <a:tcPr/>
                </a:tc>
                <a:tc>
                  <a:txBody>
                    <a:bodyPr/>
                    <a:lstStyle/>
                    <a:p>
                      <a:r>
                        <a:rPr lang="en-GB" sz="1200" b="0"/>
                        <a:t>Foundations of astronomical data science</a:t>
                      </a:r>
                      <a:endParaRPr lang="en-NL" sz="1200" b="0"/>
                    </a:p>
                  </a:txBody>
                  <a:tcPr/>
                </a:tc>
                <a:extLst>
                  <a:ext uri="{0D108BD9-81ED-4DB2-BD59-A6C34878D82A}">
                    <a16:rowId xmlns:a16="http://schemas.microsoft.com/office/drawing/2014/main" val="1050643200"/>
                  </a:ext>
                </a:extLst>
              </a:tr>
            </a:tbl>
          </a:graphicData>
        </a:graphic>
      </p:graphicFrame>
      <p:sp>
        <p:nvSpPr>
          <p:cNvPr id="11" name="TextBox 10">
            <a:extLst>
              <a:ext uri="{FF2B5EF4-FFF2-40B4-BE49-F238E27FC236}">
                <a16:creationId xmlns:a16="http://schemas.microsoft.com/office/drawing/2014/main" id="{47BE5A50-AFE8-27C7-D059-74663BC5AC2F}"/>
              </a:ext>
            </a:extLst>
          </p:cNvPr>
          <p:cNvSpPr txBox="1"/>
          <p:nvPr/>
        </p:nvSpPr>
        <p:spPr>
          <a:xfrm>
            <a:off x="503659" y="373854"/>
            <a:ext cx="6156385" cy="584775"/>
          </a:xfrm>
          <a:prstGeom prst="rect">
            <a:avLst/>
          </a:prstGeom>
          <a:noFill/>
        </p:spPr>
        <p:txBody>
          <a:bodyPr wrap="square">
            <a:spAutoFit/>
          </a:bodyPr>
          <a:lstStyle/>
          <a:p>
            <a:r>
              <a:rPr lang="en-GB" sz="3200" b="1" i="0" u="none" strike="noStrike">
                <a:solidFill>
                  <a:srgbClr val="F0A944"/>
                </a:solidFill>
                <a:effectLst/>
                <a:latin typeface="Nunito" pitchFamily="2" charset="77"/>
              </a:rPr>
              <a:t>Digital Skills Programme</a:t>
            </a:r>
            <a:r>
              <a:rPr lang="en-GB" sz="3200" b="0" i="0" u="none" strike="noStrike">
                <a:solidFill>
                  <a:srgbClr val="F0A944"/>
                </a:solidFill>
                <a:effectLst/>
                <a:latin typeface="Nunito" pitchFamily="2" charset="77"/>
              </a:rPr>
              <a:t>​</a:t>
            </a:r>
            <a:r>
              <a:rPr lang="en-GB" sz="3200" b="0" i="0">
                <a:solidFill>
                  <a:srgbClr val="F0A944"/>
                </a:solidFill>
                <a:effectLst/>
                <a:latin typeface="Nunito" pitchFamily="2" charset="77"/>
              </a:rPr>
              <a:t>​</a:t>
            </a:r>
            <a:endParaRPr lang="en-NL" sz="3200">
              <a:solidFill>
                <a:srgbClr val="F0A944"/>
              </a:solidFill>
            </a:endParaRPr>
          </a:p>
        </p:txBody>
      </p:sp>
    </p:spTree>
    <p:extLst>
      <p:ext uri="{BB962C8B-B14F-4D97-AF65-F5344CB8AC3E}">
        <p14:creationId xmlns:p14="http://schemas.microsoft.com/office/powerpoint/2010/main" val="275190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84760" y="1383181"/>
            <a:ext cx="5781844" cy="4212408"/>
          </a:xfrm>
        </p:spPr>
        <p:txBody>
          <a:bodyPr>
            <a:normAutofit fontScale="90000"/>
          </a:bodyPr>
          <a:lstStyle/>
          <a:p>
            <a:pPr>
              <a:lnSpc>
                <a:spcPct val="100000"/>
              </a:lnSpc>
            </a:pPr>
            <a:r>
              <a:rPr lang="en-GB" sz="2000" b="0">
                <a:effectLst/>
                <a:latin typeface="Assistant" pitchFamily="2" charset="-79"/>
                <a:cs typeface="Assistant" pitchFamily="2" charset="-79"/>
              </a:rPr>
              <a:t>Our Digital Skills Workshops are </a:t>
            </a:r>
            <a:r>
              <a:rPr lang="en-GB" sz="2000">
                <a:solidFill>
                  <a:srgbClr val="F0A944"/>
                </a:solidFill>
                <a:effectLst/>
                <a:latin typeface="Assistant" pitchFamily="2" charset="-79"/>
                <a:cs typeface="Assistant" pitchFamily="2" charset="-79"/>
              </a:rPr>
              <a:t>free and open to researchers in the Netherlands</a:t>
            </a:r>
            <a:r>
              <a:rPr lang="en-GB" sz="2000" b="0">
                <a:effectLst/>
                <a:latin typeface="Assistant" pitchFamily="2" charset="-79"/>
                <a:cs typeface="Assistant" pitchFamily="2" charset="-79"/>
              </a:rPr>
              <a:t>.</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r>
              <a:rPr lang="en-GB" sz="2000" b="0">
                <a:effectLst/>
                <a:latin typeface="Assistant" pitchFamily="2" charset="-79"/>
                <a:cs typeface="Assistant" pitchFamily="2" charset="-79"/>
              </a:rPr>
              <a:t>We also </a:t>
            </a:r>
            <a:r>
              <a:rPr lang="en-GB" sz="2000" b="0">
                <a:latin typeface="Assistant" pitchFamily="2" charset="-79"/>
                <a:cs typeface="Assistant" pitchFamily="2" charset="-79"/>
              </a:rPr>
              <a:t>offer paid options of </a:t>
            </a:r>
            <a:r>
              <a:rPr lang="en-GB" sz="2000" b="0">
                <a:effectLst/>
                <a:latin typeface="Assistant" pitchFamily="2" charset="-79"/>
                <a:cs typeface="Assistant" pitchFamily="2" charset="-79"/>
              </a:rPr>
              <a:t>custom workshops dedicated to your organisation. To learn more, contact:</a:t>
            </a:r>
            <a:br>
              <a:rPr lang="en-GB" sz="2000" b="0">
                <a:effectLst/>
                <a:latin typeface="Assistant" pitchFamily="2" charset="-79"/>
                <a:cs typeface="Assistant" pitchFamily="2" charset="-79"/>
              </a:rPr>
            </a:br>
            <a:r>
              <a:rPr lang="en-GB" sz="2000" b="0">
                <a:effectLst/>
                <a:latin typeface="Assistant" pitchFamily="2" charset="-79"/>
                <a:cs typeface="Assistant" pitchFamily="2" charset="-79"/>
              </a:rPr>
              <a:t>	</a:t>
            </a:r>
            <a:r>
              <a:rPr lang="en-GB" sz="2000" b="0" err="1">
                <a:solidFill>
                  <a:srgbClr val="00ADDC"/>
                </a:solidFill>
                <a:effectLst/>
                <a:latin typeface="Assistant" pitchFamily="2" charset="-79"/>
                <a:cs typeface="Assistant" pitchFamily="2" charset="-79"/>
              </a:rPr>
              <a:t>training@esciencecenter.nl</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r>
              <a:rPr lang="en-GB" sz="2000" b="0">
                <a:solidFill>
                  <a:srgbClr val="000000"/>
                </a:solidFill>
                <a:effectLst/>
                <a:latin typeface="Assistant" pitchFamily="2" charset="-79"/>
                <a:cs typeface="Assistant" pitchFamily="2" charset="-79"/>
              </a:rPr>
              <a:t>See upcoming workshops: </a:t>
            </a:r>
            <a:br>
              <a:rPr lang="en-GB" sz="2000" b="0">
                <a:solidFill>
                  <a:srgbClr val="000000"/>
                </a:solidFill>
                <a:effectLst/>
                <a:latin typeface="Assistant" pitchFamily="2" charset="-79"/>
                <a:cs typeface="Assistant" pitchFamily="2" charset="-79"/>
              </a:rPr>
            </a:br>
            <a:r>
              <a:rPr lang="en-GB" sz="2000" b="0">
                <a:solidFill>
                  <a:srgbClr val="00ADDC"/>
                </a:solidFill>
                <a:effectLst/>
                <a:latin typeface="Assistant" pitchFamily="2" charset="-79"/>
                <a:cs typeface="Assistant" pitchFamily="2" charset="-79"/>
                <a:hlinkClick r:id="rId10">
                  <a:extLst>
                    <a:ext uri="{A12FA001-AC4F-418D-AE19-62706E023703}">
                      <ahyp:hlinkClr xmlns:ahyp="http://schemas.microsoft.com/office/drawing/2018/hyperlinkcolor" val="tx"/>
                    </a:ext>
                  </a:extLst>
                </a:hlinkClick>
              </a:rPr>
              <a:t>esciencecenter.nl/events/?f=workshopsnl/events</a:t>
            </a:r>
            <a:r>
              <a:rPr lang="en-GB" sz="2000" b="0">
                <a:solidFill>
                  <a:srgbClr val="FFFFFF"/>
                </a:solidFill>
                <a:effectLst/>
                <a:latin typeface="Assistant" pitchFamily="2" charset="-79"/>
                <a:cs typeface="Assistant" pitchFamily="2" charset="-79"/>
                <a:hlinkClick r:id="rId10">
                  <a:extLst>
                    <a:ext uri="{A12FA001-AC4F-418D-AE19-62706E023703}">
                      <ahyp:hlinkClr xmlns:ahyp="http://schemas.microsoft.com/office/drawing/2018/hyperlinkcolor" val="tx"/>
                    </a:ext>
                  </a:extLst>
                </a:hlinkClick>
              </a:rPr>
              <a:t>/?f=workshops</a:t>
            </a:r>
            <a:br>
              <a:rPr lang="en-GB" sz="2000" b="0">
                <a:solidFill>
                  <a:srgbClr val="DCA10D"/>
                </a:solidFill>
                <a:effectLst/>
                <a:latin typeface="Assistant" pitchFamily="2" charset="-79"/>
                <a:cs typeface="Assistant" pitchFamily="2" charset="-79"/>
              </a:rPr>
            </a:br>
            <a:r>
              <a:rPr lang="en-GB" sz="2000" b="0">
                <a:effectLst/>
                <a:latin typeface="Assistant" pitchFamily="2" charset="-79"/>
                <a:cs typeface="Assistant" pitchFamily="2" charset="-79"/>
              </a:rPr>
              <a:t>To be notified about coming up workshops, subscribe to the Newsletter </a:t>
            </a:r>
            <a:br>
              <a:rPr lang="en-GB" sz="2000" b="0">
                <a:effectLst/>
                <a:latin typeface="Assistant" pitchFamily="2" charset="-79"/>
                <a:cs typeface="Assistant" pitchFamily="2" charset="-79"/>
              </a:rPr>
            </a:br>
            <a:r>
              <a:rPr lang="en-GB" sz="2000" b="0">
                <a:effectLst/>
                <a:latin typeface="Assistant" pitchFamily="2" charset="-79"/>
                <a:cs typeface="Assistant" pitchFamily="2" charset="-79"/>
              </a:rPr>
              <a:t>	</a:t>
            </a:r>
            <a:r>
              <a:rPr lang="en-GB" sz="2000" b="0">
                <a:solidFill>
                  <a:srgbClr val="00ADDC"/>
                </a:solidFill>
                <a:effectLst/>
                <a:latin typeface="Assistant" pitchFamily="2" charset="-79"/>
                <a:cs typeface="Assistant" pitchFamily="2" charset="-79"/>
                <a:hlinkClick r:id="rId11">
                  <a:extLst>
                    <a:ext uri="{A12FA001-AC4F-418D-AE19-62706E023703}">
                      <ahyp:hlinkClr xmlns:ahyp="http://schemas.microsoft.com/office/drawing/2018/hyperlinkcolor" val="tx"/>
                    </a:ext>
                  </a:extLst>
                </a:hlinkClick>
              </a:rPr>
              <a:t>eepurl.com/dtjzwP</a:t>
            </a:r>
            <a:endParaRPr lang="en-GB" sz="2000" b="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584775"/>
          </a:xfrm>
          <a:prstGeom prst="rect">
            <a:avLst/>
          </a:prstGeom>
          <a:noFill/>
        </p:spPr>
        <p:txBody>
          <a:bodyPr wrap="square">
            <a:spAutoFit/>
          </a:bodyPr>
          <a:lstStyle/>
          <a:p>
            <a:r>
              <a:rPr lang="en-GB" sz="3200" b="1" i="0" u="none" strike="noStrike">
                <a:solidFill>
                  <a:srgbClr val="F0A944"/>
                </a:solidFill>
                <a:effectLst/>
                <a:latin typeface="Nunito" pitchFamily="2" charset="77"/>
              </a:rPr>
              <a:t>Digital Skills Programme</a:t>
            </a:r>
            <a:r>
              <a:rPr lang="en-GB" sz="3200" b="0" i="0" u="none" strike="noStrike">
                <a:solidFill>
                  <a:srgbClr val="F0A944"/>
                </a:solidFill>
                <a:effectLst/>
                <a:latin typeface="Nunito" pitchFamily="2" charset="77"/>
              </a:rPr>
              <a:t>​</a:t>
            </a:r>
            <a:r>
              <a:rPr lang="en-GB" sz="3200" b="0" i="0">
                <a:solidFill>
                  <a:srgbClr val="F0A944"/>
                </a:solidFill>
                <a:effectLst/>
                <a:latin typeface="Nunito" pitchFamily="2" charset="77"/>
              </a:rPr>
              <a:t>​</a:t>
            </a:r>
            <a:endParaRPr lang="en-NL" sz="3200">
              <a:solidFill>
                <a:srgbClr val="F0A944"/>
              </a:solidFill>
            </a:endParaRPr>
          </a:p>
        </p:txBody>
      </p:sp>
    </p:spTree>
    <p:extLst>
      <p:ext uri="{BB962C8B-B14F-4D97-AF65-F5344CB8AC3E}">
        <p14:creationId xmlns:p14="http://schemas.microsoft.com/office/powerpoint/2010/main" val="2111668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11827"/>
        </a:solidFill>
        <a:effectLst/>
      </p:bgPr>
    </p:bg>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061" y="1108631"/>
            <a:ext cx="4621949" cy="4640737"/>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1489794" y="4194433"/>
            <a:ext cx="3731204" cy="1200329"/>
          </a:xfrm>
          <a:prstGeom prst="rect">
            <a:avLst/>
          </a:prstGeom>
          <a:noFill/>
        </p:spPr>
        <p:txBody>
          <a:bodyPr wrap="square">
            <a:spAutoFit/>
          </a:bodyPr>
          <a:lstStyle/>
          <a:p>
            <a:r>
              <a:rPr lang="en-GB" sz="2400">
                <a:solidFill>
                  <a:schemeClr val="bg1">
                    <a:lumMod val="95000"/>
                  </a:schemeClr>
                </a:solidFill>
              </a:rPr>
              <a:t>Website: </a:t>
            </a:r>
            <a:r>
              <a:rPr lang="en-GB" sz="2400">
                <a:solidFill>
                  <a:schemeClr val="bg1">
                    <a:lumMod val="95000"/>
                  </a:schemeClr>
                </a:solidFill>
                <a:hlinkClick r:id="rId3">
                  <a:extLst>
                    <a:ext uri="{A12FA001-AC4F-418D-AE19-62706E023703}">
                      <ahyp:hlinkClr xmlns:ahyp="http://schemas.microsoft.com/office/drawing/2018/hyperlinkcolor" val="tx"/>
                    </a:ext>
                  </a:extLst>
                </a:hlinkClick>
              </a:rPr>
              <a:t>https://nl-rse.org/</a:t>
            </a:r>
            <a:r>
              <a:rPr lang="en-GB" sz="2400">
                <a:solidFill>
                  <a:schemeClr val="bg1">
                    <a:lumMod val="95000"/>
                  </a:schemeClr>
                </a:solidFill>
              </a:rPr>
              <a:t> </a:t>
            </a:r>
          </a:p>
          <a:p>
            <a:r>
              <a:rPr lang="en-GB" sz="2400">
                <a:solidFill>
                  <a:schemeClr val="bg1">
                    <a:lumMod val="95000"/>
                  </a:schemeClr>
                </a:solidFill>
              </a:rPr>
              <a:t>Email: </a:t>
            </a:r>
            <a:r>
              <a:rPr lang="en-GB" sz="2400">
                <a:solidFill>
                  <a:schemeClr val="bg1">
                    <a:lumMod val="95000"/>
                  </a:schemeClr>
                </a:solidFill>
                <a:hlinkClick r:id="rId4">
                  <a:extLst>
                    <a:ext uri="{A12FA001-AC4F-418D-AE19-62706E023703}">
                      <ahyp:hlinkClr xmlns:ahyp="http://schemas.microsoft.com/office/drawing/2018/hyperlinkcolor" val="tx"/>
                    </a:ext>
                  </a:extLst>
                </a:hlinkClick>
              </a:rPr>
              <a:t>info@nl-rse.org</a:t>
            </a:r>
            <a:endParaRPr lang="en-GB" sz="2400">
              <a:solidFill>
                <a:schemeClr val="bg1">
                  <a:lumMod val="95000"/>
                </a:schemeClr>
              </a:solidFill>
            </a:endParaRPr>
          </a:p>
          <a:p>
            <a:r>
              <a:rPr lang="en-GB" sz="2400">
                <a:solidFill>
                  <a:schemeClr val="bg1">
                    <a:lumMod val="95000"/>
                  </a:schemeClr>
                </a:solidFill>
              </a:rPr>
              <a:t>Twitter: @</a:t>
            </a:r>
            <a:r>
              <a:rPr lang="en-GB" sz="2400" err="1">
                <a:solidFill>
                  <a:schemeClr val="bg1">
                    <a:lumMod val="95000"/>
                  </a:schemeClr>
                </a:solidFill>
              </a:rPr>
              <a:t>nl_rse</a:t>
            </a:r>
            <a:endParaRPr lang="en-GB" sz="2400">
              <a:solidFill>
                <a:schemeClr val="bg1">
                  <a:lumMod val="95000"/>
                </a:schemeClr>
              </a:solidFill>
            </a:endParaRPr>
          </a:p>
        </p:txBody>
      </p:sp>
      <p:sp>
        <p:nvSpPr>
          <p:cNvPr id="7" name="TextBox 6">
            <a:extLst>
              <a:ext uri="{FF2B5EF4-FFF2-40B4-BE49-F238E27FC236}">
                <a16:creationId xmlns:a16="http://schemas.microsoft.com/office/drawing/2014/main" id="{D6436E73-DFE3-74B9-918C-E75BEC53AC91}"/>
              </a:ext>
            </a:extLst>
          </p:cNvPr>
          <p:cNvSpPr txBox="1"/>
          <p:nvPr/>
        </p:nvSpPr>
        <p:spPr>
          <a:xfrm>
            <a:off x="817991" y="1183838"/>
            <a:ext cx="5074810" cy="2246769"/>
          </a:xfrm>
          <a:prstGeom prst="rect">
            <a:avLst/>
          </a:prstGeom>
          <a:noFill/>
        </p:spPr>
        <p:txBody>
          <a:bodyPr wrap="square" rtlCol="0">
            <a:spAutoFit/>
          </a:bodyPr>
          <a:lstStyle/>
          <a:p>
            <a:r>
              <a:rPr lang="en-GB" sz="2000" b="0" i="0">
                <a:solidFill>
                  <a:srgbClr val="FFFFFF"/>
                </a:solidFill>
                <a:effectLst/>
                <a:latin typeface="Assistant" pitchFamily="2" charset="-79"/>
                <a:cs typeface="Assistant" pitchFamily="2" charset="-79"/>
              </a:rPr>
              <a:t>NL-RSE brings together the community of people writing and contributing to research software from Dutch universities, knowledge institutes, companies and other organizations to share knowledge, to organize meetings, and raise awareness for the scientific recognition of research software.</a:t>
            </a:r>
            <a:endParaRPr lang="en-NL" sz="2000">
              <a:latin typeface="Assistant" pitchFamily="2" charset="-79"/>
              <a:cs typeface="Assistant" pitchFamily="2" charset="-79"/>
            </a:endParaRPr>
          </a:p>
        </p:txBody>
      </p:sp>
    </p:spTree>
    <p:extLst>
      <p:ext uri="{BB962C8B-B14F-4D97-AF65-F5344CB8AC3E}">
        <p14:creationId xmlns:p14="http://schemas.microsoft.com/office/powerpoint/2010/main" val="131020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 name="Titel 1">
            <a:extLst>
              <a:ext uri="{FF2B5EF4-FFF2-40B4-BE49-F238E27FC236}">
                <a16:creationId xmlns:a16="http://schemas.microsoft.com/office/drawing/2014/main" id="{2EEB1EB2-8BBF-684B-6ED3-E7CE4D89EF80}"/>
              </a:ext>
            </a:extLst>
          </p:cNvPr>
          <p:cNvSpPr txBox="1">
            <a:spLocks/>
          </p:cNvSpPr>
          <p:nvPr/>
        </p:nvSpPr>
        <p:spPr>
          <a:xfrm>
            <a:off x="6848061" y="1679713"/>
            <a:ext cx="4492053" cy="20013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GB">
                <a:solidFill>
                  <a:srgbClr val="380339"/>
                </a:solidFill>
                <a:latin typeface="Nunito" pitchFamily="2" charset="77"/>
              </a:rPr>
              <a:t>Fellowship Programme</a:t>
            </a:r>
            <a:br>
              <a:rPr lang="en-GB">
                <a:solidFill>
                  <a:srgbClr val="380339"/>
                </a:solidFill>
                <a:latin typeface="Nunito" pitchFamily="2" charset="77"/>
              </a:rPr>
            </a:br>
            <a:r>
              <a:rPr lang="en-GB">
                <a:solidFill>
                  <a:srgbClr val="380339"/>
                </a:solidFill>
                <a:latin typeface="Nunito" pitchFamily="2" charset="77"/>
              </a:rPr>
              <a:t>2023-2024</a:t>
            </a:r>
            <a:endParaRPr lang="nl-NL"/>
          </a:p>
        </p:txBody>
      </p:sp>
      <p:sp>
        <p:nvSpPr>
          <p:cNvPr id="10" name="Tijdelijke aanduiding voor tekst 3">
            <a:extLst>
              <a:ext uri="{FF2B5EF4-FFF2-40B4-BE49-F238E27FC236}">
                <a16:creationId xmlns:a16="http://schemas.microsoft.com/office/drawing/2014/main" id="{2BBAB590-F56D-FC2D-3B4D-E2BDAB0D5085}"/>
              </a:ext>
            </a:extLst>
          </p:cNvPr>
          <p:cNvSpPr>
            <a:spLocks noGrp="1"/>
          </p:cNvSpPr>
          <p:nvPr>
            <p:ph type="body" sz="quarter" idx="13"/>
          </p:nvPr>
        </p:nvSpPr>
        <p:spPr>
          <a:xfrm>
            <a:off x="7086600" y="3429000"/>
            <a:ext cx="4358798" cy="1749287"/>
          </a:xfrm>
        </p:spPr>
        <p:txBody>
          <a:bodyPr/>
          <a:lstStyle/>
          <a:p>
            <a:endParaRPr lang="nl-NL"/>
          </a:p>
          <a:p>
            <a:endParaRPr lang="nl-NL"/>
          </a:p>
          <a:p>
            <a:r>
              <a:rPr lang="nl-NL" sz="1800"/>
              <a:t>More info </a:t>
            </a:r>
            <a:r>
              <a:rPr lang="nl-NL" sz="1800" err="1"/>
              <a:t>and</a:t>
            </a:r>
            <a:r>
              <a:rPr lang="nl-NL" sz="1800"/>
              <a:t> </a:t>
            </a:r>
            <a:r>
              <a:rPr lang="nl-NL" sz="1800" err="1"/>
              <a:t>apply</a:t>
            </a:r>
            <a:r>
              <a:rPr lang="nl-NL" sz="1800"/>
              <a:t> at:           </a:t>
            </a:r>
            <a:r>
              <a:rPr lang="nl-NL" sz="1800" err="1"/>
              <a:t>esciencecenter.nl</a:t>
            </a:r>
            <a:r>
              <a:rPr lang="nl-NL" sz="1800"/>
              <a:t>/fellowship-</a:t>
            </a:r>
            <a:r>
              <a:rPr lang="nl-NL" sz="1800" err="1"/>
              <a:t>programme</a:t>
            </a:r>
            <a:endParaRPr lang="nl-NL" sz="1800"/>
          </a:p>
        </p:txBody>
      </p:sp>
      <p:sp>
        <p:nvSpPr>
          <p:cNvPr id="12" name="Tijdelijke aanduiding voor inhoud 2">
            <a:extLst>
              <a:ext uri="{FF2B5EF4-FFF2-40B4-BE49-F238E27FC236}">
                <a16:creationId xmlns:a16="http://schemas.microsoft.com/office/drawing/2014/main" id="{6875D664-AF68-ABEE-A2A4-1EA276433586}"/>
              </a:ext>
            </a:extLst>
          </p:cNvPr>
          <p:cNvSpPr txBox="1">
            <a:spLocks/>
          </p:cNvSpPr>
          <p:nvPr/>
        </p:nvSpPr>
        <p:spPr>
          <a:xfrm>
            <a:off x="488184" y="1524000"/>
            <a:ext cx="5177120" cy="50656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solidFill>
                  <a:srgbClr val="000000"/>
                </a:solidFill>
              </a:rPr>
              <a:t>Become part of the eScience Center community </a:t>
            </a:r>
            <a:r>
              <a:rPr lang="en-GB" sz="1800">
                <a:solidFill>
                  <a:srgbClr val="000000"/>
                </a:solidFill>
              </a:rPr>
              <a:t>and meet with other Fellows: passionate advocates of research software (3 times a year)</a:t>
            </a:r>
          </a:p>
          <a:p>
            <a:r>
              <a:rPr lang="en-GB" sz="1800" b="1">
                <a:solidFill>
                  <a:srgbClr val="000000"/>
                </a:solidFill>
              </a:rPr>
              <a:t>Open to researchers and research software enthusiasts </a:t>
            </a:r>
            <a:r>
              <a:rPr lang="en-GB" sz="1800">
                <a:solidFill>
                  <a:srgbClr val="000000"/>
                </a:solidFill>
              </a:rPr>
              <a:t>from all disciplines</a:t>
            </a:r>
          </a:p>
          <a:p>
            <a:r>
              <a:rPr lang="en-GB" sz="1800" b="1">
                <a:solidFill>
                  <a:srgbClr val="000000"/>
                </a:solidFill>
              </a:rPr>
              <a:t>Receive training, budget and consultancy </a:t>
            </a:r>
            <a:r>
              <a:rPr lang="en-GB" sz="1800">
                <a:solidFill>
                  <a:srgbClr val="000000"/>
                </a:solidFill>
              </a:rPr>
              <a:t>from eScience Center employees on improving awareness and community efforts around research software</a:t>
            </a:r>
          </a:p>
          <a:p>
            <a:r>
              <a:rPr lang="en-GB" sz="1800" b="1">
                <a:solidFill>
                  <a:srgbClr val="000000"/>
                </a:solidFill>
              </a:rPr>
              <a:t>Timeline</a:t>
            </a:r>
            <a:r>
              <a:rPr lang="en-GB" sz="1800">
                <a:solidFill>
                  <a:srgbClr val="000000"/>
                </a:solidFill>
              </a:rPr>
              <a:t>:</a:t>
            </a:r>
          </a:p>
          <a:p>
            <a:pPr marL="742950" lvl="1" indent="-285750"/>
            <a:r>
              <a:rPr lang="en-GB" sz="2000" b="1">
                <a:solidFill>
                  <a:srgbClr val="000000"/>
                </a:solidFill>
              </a:rPr>
              <a:t>11 April: Deadline project proposal</a:t>
            </a:r>
          </a:p>
          <a:p>
            <a:pPr marL="742950" lvl="1" indent="-285750"/>
            <a:r>
              <a:rPr lang="en-GB" sz="2000" b="1">
                <a:solidFill>
                  <a:srgbClr val="000000"/>
                </a:solidFill>
              </a:rPr>
              <a:t>Early May: Interviews</a:t>
            </a:r>
          </a:p>
          <a:p>
            <a:pPr marL="742950" lvl="1" indent="-285750"/>
            <a:r>
              <a:rPr lang="en-GB" sz="2000" b="1">
                <a:solidFill>
                  <a:srgbClr val="000000"/>
                </a:solidFill>
              </a:rPr>
              <a:t>7 June: kick-off</a:t>
            </a:r>
          </a:p>
        </p:txBody>
      </p:sp>
      <p:sp>
        <p:nvSpPr>
          <p:cNvPr id="17" name="Title 3">
            <a:extLst>
              <a:ext uri="{FF2B5EF4-FFF2-40B4-BE49-F238E27FC236}">
                <a16:creationId xmlns:a16="http://schemas.microsoft.com/office/drawing/2014/main" id="{E4E0C806-A15E-427A-3294-53450278E77F}"/>
              </a:ext>
            </a:extLst>
          </p:cNvPr>
          <p:cNvSpPr txBox="1">
            <a:spLocks/>
          </p:cNvSpPr>
          <p:nvPr/>
        </p:nvSpPr>
        <p:spPr>
          <a:xfrm>
            <a:off x="1039221" y="736186"/>
            <a:ext cx="4075045" cy="787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Submit now!</a:t>
            </a:r>
          </a:p>
        </p:txBody>
      </p:sp>
    </p:spTree>
    <p:extLst>
      <p:ext uri="{BB962C8B-B14F-4D97-AF65-F5344CB8AC3E}">
        <p14:creationId xmlns:p14="http://schemas.microsoft.com/office/powerpoint/2010/main" val="31408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0"/>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1" y="1852539"/>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info@esciencecenter.nl</a:t>
            </a:r>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7" ma:contentTypeDescription="Create a new document." ma:contentTypeScope="" ma:versionID="1be0513f33b8b56d41f3672e10798c94">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07e2b3c831e4ab52d79688af249289cb"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70FF6FBF-B4F4-49AD-A88B-091F94ABFAFA}">
  <ds:schemaRefs>
    <ds:schemaRef ds:uri="375943d0-1737-420d-abae-750e225a1f6c"/>
    <ds:schemaRef ds:uri="dbccc4ca-e175-4642-95d3-c6632d06f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F080128-5F8B-4E0E-BE12-A84FB4DF971D}">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Slides>
  <Notes>0</Notes>
  <HiddenSlides>1</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The Netherlands eScience Center</vt:lpstr>
      <vt:lpstr>Who are we?</vt:lpstr>
      <vt:lpstr>PowerPoint Presentation</vt:lpstr>
      <vt:lpstr>Our Digital Skills Workshops are free and open to researchers in the Netherlands.  We also offer paid options of custom workshops dedicated to your organisation. To learn more, contact:  training@esciencecenter.nl  See upcoming workshops:  esciencecenter.nl/events/?f=workshopsnl/events/?f=workshops To be notified about coming up workshops, subscribe to the Newsletter   eepurl.com/dtjzwP</vt:lpstr>
      <vt:lpstr>PowerPoint Presentation</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revision>1</cp:revision>
  <dcterms:created xsi:type="dcterms:W3CDTF">2021-07-14T12:30:17Z</dcterms:created>
  <dcterms:modified xsi:type="dcterms:W3CDTF">2023-05-04T09:35:02Z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